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6"/>
  </p:notesMasterIdLst>
  <p:sldIdLst>
    <p:sldId id="256" r:id="rId2"/>
    <p:sldId id="280" r:id="rId3"/>
    <p:sldId id="258" r:id="rId4"/>
    <p:sldId id="257" r:id="rId5"/>
    <p:sldId id="284" r:id="rId6"/>
    <p:sldId id="259" r:id="rId7"/>
    <p:sldId id="260" r:id="rId8"/>
    <p:sldId id="261" r:id="rId9"/>
    <p:sldId id="265" r:id="rId10"/>
    <p:sldId id="285" r:id="rId11"/>
    <p:sldId id="263" r:id="rId12"/>
    <p:sldId id="264" r:id="rId13"/>
    <p:sldId id="267" r:id="rId14"/>
    <p:sldId id="286" r:id="rId15"/>
    <p:sldId id="269" r:id="rId16"/>
    <p:sldId id="268" r:id="rId17"/>
    <p:sldId id="270" r:id="rId18"/>
    <p:sldId id="271" r:id="rId19"/>
    <p:sldId id="272" r:id="rId20"/>
    <p:sldId id="273" r:id="rId21"/>
    <p:sldId id="287" r:id="rId22"/>
    <p:sldId id="274" r:id="rId23"/>
    <p:sldId id="283" r:id="rId24"/>
    <p:sldId id="275" r:id="rId25"/>
    <p:sldId id="277" r:id="rId26"/>
    <p:sldId id="278" r:id="rId27"/>
    <p:sldId id="288" r:id="rId28"/>
    <p:sldId id="290" r:id="rId29"/>
    <p:sldId id="291" r:id="rId30"/>
    <p:sldId id="289" r:id="rId31"/>
    <p:sldId id="292" r:id="rId32"/>
    <p:sldId id="281" r:id="rId33"/>
    <p:sldId id="282" r:id="rId34"/>
    <p:sldId id="27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8" autoAdjust="0"/>
    <p:restoredTop sz="94224" autoAdjust="0"/>
  </p:normalViewPr>
  <p:slideViewPr>
    <p:cSldViewPr>
      <p:cViewPr varScale="1">
        <p:scale>
          <a:sx n="110" d="100"/>
          <a:sy n="110" d="100"/>
        </p:scale>
        <p:origin x="-10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Skenario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Skenario 2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Skenario 3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Skenario 4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Klasifikasi A</c:v>
                </c:pt>
                <c:pt idx="1">
                  <c:v>Klasifikasi B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1">
                  <c:v>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9967360"/>
        <c:axId val="229968896"/>
      </c:barChart>
      <c:catAx>
        <c:axId val="229967360"/>
        <c:scaling>
          <c:orientation val="minMax"/>
        </c:scaling>
        <c:delete val="0"/>
        <c:axPos val="b"/>
        <c:majorTickMark val="out"/>
        <c:minorTickMark val="none"/>
        <c:tickLblPos val="nextTo"/>
        <c:crossAx val="229968896"/>
        <c:crosses val="autoZero"/>
        <c:auto val="1"/>
        <c:lblAlgn val="ctr"/>
        <c:lblOffset val="100"/>
        <c:noMultiLvlLbl val="0"/>
      </c:catAx>
      <c:valAx>
        <c:axId val="2299688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299673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896191795470021"/>
          <c:y val="0.35546004242633006"/>
          <c:w val="0.15795166229221347"/>
          <c:h val="0.3115279554870422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BEAE-C77E-4ABB-ABB8-1260C41C16EB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E05B-A556-47DB-AD44-8879DE220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E05B-A556-47DB-AD44-8879DE22031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8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7914-F6C4-496E-A8DD-2DB4DE42C195}" type="datetimeFigureOut">
              <a:rPr lang="en-GB" smtClean="0"/>
              <a:t>07/01/2018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8200" y="-5862"/>
            <a:ext cx="8877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8610600" cy="2667000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Integrasi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Ekstraksi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Fitur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Statis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Dinamis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Pada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Gerakan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Tangan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Menggunakan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Kinect 2.0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Untuk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Mengenali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Bahasa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Isyarat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Indonesia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647" y="4800600"/>
            <a:ext cx="2200167" cy="753374"/>
          </a:xfrm>
        </p:spPr>
        <p:txBody>
          <a:bodyPr>
            <a:noAutofit/>
          </a:bodyPr>
          <a:lstStyle/>
          <a:p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Disusun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oleh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Ignatius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Benedict</a:t>
            </a: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5113100044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7531" y="5189507"/>
            <a:ext cx="3426269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381000"/>
            <a:ext cx="50292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5029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0200" y="5172974"/>
            <a:ext cx="3269699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0"/>
            <a:ext cx="45719" cy="556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41081" y="5172255"/>
            <a:ext cx="45719" cy="16857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914400" y="6030507"/>
            <a:ext cx="3843364" cy="598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Wijayanti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Nurul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Khotimah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., M.Sc.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198603122012122044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Dosen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Pembimbing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1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574731" y="6030507"/>
            <a:ext cx="3843364" cy="598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Dr.Eng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Nanik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Suciati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M.Kom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.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197104281994122001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Dosen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Pembimbing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2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14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75336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Ekstraksi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Fitur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70064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0" y="0"/>
            <a:ext cx="9150478" cy="6858001"/>
            <a:chOff x="-6478" y="0"/>
            <a:chExt cx="9150478" cy="6858001"/>
          </a:xfrm>
        </p:grpSpPr>
        <p:sp>
          <p:nvSpPr>
            <p:cNvPr id="11" name="Isosceles Triangle 10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-6478" y="1676400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483478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314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4" y="1701632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1752600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57515"/>
              </p:ext>
            </p:extLst>
          </p:nvPr>
        </p:nvGraphicFramePr>
        <p:xfrm>
          <a:off x="2291862" y="4963894"/>
          <a:ext cx="3847465" cy="17068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82065"/>
                <a:gridCol w="1282700"/>
                <a:gridCol w="1282700"/>
              </a:tblGrid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Vektor2 (</a:t>
                      </a:r>
                      <a:r>
                        <a:rPr lang="en-US" sz="1400" dirty="0" err="1">
                          <a:effectLst/>
                        </a:rPr>
                        <a:t>x,y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Sudut</a:t>
                      </a:r>
                      <a:r>
                        <a:rPr lang="en-US" sz="1400" dirty="0">
                          <a:effectLst/>
                        </a:rPr>
                        <a:t> (float)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Jarak (float)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 -&gt; ER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SR – ER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HR –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ER -&gt;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SR – ER –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WR -&gt; HR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ER – WR – HR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SL -&gt; EL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SL – EL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 -&gt; WL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∠ SL – EL – WL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WL -&gt;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EL – WL –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HR -&gt;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592514" y="2464942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619500" y="28194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622678" y="3133726"/>
            <a:ext cx="149222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971925" y="3228529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504946" y="246176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438333" y="2847144"/>
            <a:ext cx="155463" cy="150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473199" y="3143252"/>
            <a:ext cx="174621" cy="174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136655" y="3243267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609726" y="2239963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080000" y="2088267"/>
            <a:ext cx="284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SL 	: Shoulder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 	: Elbow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WL 	: Wrist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 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SR 	: Shoulder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 	: </a:t>
            </a:r>
            <a:r>
              <a:rPr lang="en-US" dirty="0"/>
              <a:t>Elbow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 	: </a:t>
            </a:r>
            <a:r>
              <a:rPr lang="en-US" dirty="0"/>
              <a:t>Wrist </a:t>
            </a:r>
            <a:r>
              <a:rPr lang="en-US" dirty="0" smtClean="0"/>
              <a:t>Right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</a:t>
            </a:r>
            <a:r>
              <a:rPr lang="en-US" dirty="0"/>
              <a:t>Hand </a:t>
            </a:r>
            <a:r>
              <a:rPr lang="en-US" dirty="0" smtClean="0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 	: Spine Shoulder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324600" y="6096000"/>
            <a:ext cx="245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800" dirty="0"/>
              <a:t>C. Sun, T. Zhang, B.-K. </a:t>
            </a:r>
            <a:r>
              <a:rPr lang="en-US" sz="800" dirty="0" err="1"/>
              <a:t>Bao</a:t>
            </a:r>
            <a:r>
              <a:rPr lang="en-US" sz="800" dirty="0"/>
              <a:t> and C. Xu, "Discriminative Exemplar Coding for Sign Language," in </a:t>
            </a:r>
            <a:r>
              <a:rPr lang="en-US" sz="800" i="1" dirty="0"/>
              <a:t>IEEE TRANSACTIONS ON CYBERNETICS</a:t>
            </a:r>
            <a:r>
              <a:rPr lang="en-US" sz="800" dirty="0"/>
              <a:t>, 2013.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768291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build="p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6478" y="0"/>
            <a:ext cx="9150478" cy="6858001"/>
            <a:chOff x="-6478" y="0"/>
            <a:chExt cx="9150478" cy="6858001"/>
          </a:xfrm>
        </p:grpSpPr>
        <p:sp>
          <p:nvSpPr>
            <p:cNvPr id="8" name="Isosceles Triangle 7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-6478" y="1680714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72" y="152400"/>
            <a:ext cx="72771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2" descr="E:\Kuliah\TUGAS AKHIR\TABI\BAHAN BUKU\kinectskeleton i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52" y="1680714"/>
            <a:ext cx="3732568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39669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25578"/>
              </p:ext>
            </p:extLst>
          </p:nvPr>
        </p:nvGraphicFramePr>
        <p:xfrm>
          <a:off x="2867956" y="5181600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1642374" y="26670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302478" y="229462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956050" y="321585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123950" y="321945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492750" y="1967078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 	: Spine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	: </a:t>
            </a:r>
            <a:r>
              <a:rPr lang="en-US" dirty="0" err="1" smtClean="0"/>
              <a:t>Nec</a:t>
            </a:r>
            <a:r>
              <a:rPr lang="en-GB" dirty="0" smtClean="0"/>
              <a:t>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HL	: Hand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 	: Hand Right</a:t>
            </a:r>
          </a:p>
        </p:txBody>
      </p:sp>
    </p:spTree>
    <p:extLst>
      <p:ext uri="{BB962C8B-B14F-4D97-AF65-F5344CB8AC3E}">
        <p14:creationId xmlns:p14="http://schemas.microsoft.com/office/powerpoint/2010/main" val="2978510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2986"/>
            <a:ext cx="9144001" cy="6855125"/>
            <a:chOff x="0" y="-2987"/>
            <a:chExt cx="9144001" cy="6855125"/>
          </a:xfrm>
        </p:grpSpPr>
        <p:sp>
          <p:nvSpPr>
            <p:cNvPr id="12" name="Rectangle 11"/>
            <p:cNvSpPr/>
            <p:nvPr/>
          </p:nvSpPr>
          <p:spPr>
            <a:xfrm>
              <a:off x="0" y="-2987"/>
              <a:ext cx="8229601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86132" y="1416554"/>
              <a:ext cx="7957869" cy="8694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67600" y="2514600"/>
              <a:ext cx="381000" cy="433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43700" y="4238940"/>
              <a:ext cx="190500" cy="2613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29350" y="5334000"/>
              <a:ext cx="95250" cy="151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4572001"/>
              <a:ext cx="6858000" cy="1523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800000" flipV="1">
              <a:off x="285748" y="1"/>
              <a:ext cx="190502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 flipV="1">
              <a:off x="761999" y="2986"/>
              <a:ext cx="95252" cy="251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E:\Kuliah\TUGAS AKHIR\TABI\BAHAN BUKU\Kuantisasi Fitur dinam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96" y="4134036"/>
            <a:ext cx="2286000" cy="24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7912" y="1729201"/>
            <a:ext cx="1475725" cy="512927"/>
            <a:chOff x="1066800" y="1830288"/>
            <a:chExt cx="1475725" cy="5129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/>
                <p:cNvSpPr/>
                <p:nvPr/>
              </p:nvSpPr>
              <p:spPr>
                <a:xfrm>
                  <a:off x="1078984" y="1830288"/>
                  <a:ext cx="14635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984" y="1830288"/>
                  <a:ext cx="1463541" cy="3077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66800" y="2035438"/>
                  <a:ext cx="14589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380096" y="2727891"/>
                <a:ext cx="4681268" cy="1390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+180,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+360,  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20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200" b="0" i="0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20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&gt;0</m:t>
                                  </m:r>
                                </m:e>
                              </m:func>
                              <m:r>
                                <a:rPr lang="en-US" sz="1200" i="1">
                                  <a:latin typeface="Cambria Math"/>
                                </a:rPr>
                                <m:t>, ∆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96" y="2727891"/>
                <a:ext cx="4681268" cy="139038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713100"/>
                  </p:ext>
                </p:extLst>
              </p:nvPr>
            </p:nvGraphicFramePr>
            <p:xfrm>
              <a:off x="4267200" y="43434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9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=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314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269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224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179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134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89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44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713100"/>
                  </p:ext>
                </p:extLst>
              </p:nvPr>
            </p:nvGraphicFramePr>
            <p:xfrm>
              <a:off x="4267200" y="43434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6087" r="-64929" b="-9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131818" r="-64929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21739" r="-64929" b="-7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336364" r="-64929" b="-6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417391" r="-64929" b="-5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540909" r="-64929" b="-4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613043" r="-6492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745455" r="-64929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808696" r="-64929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950000" r="-649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13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09868" y="235535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Arah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gerak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26972" y="152400"/>
            <a:ext cx="7277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9868" y="141655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Perpindahan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2747" y="6073170"/>
            <a:ext cx="25146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900" dirty="0"/>
              <a:t>Y. Chen, B. Luo, Y.-L. Chen, G. Liang and X. Wu, "A Real-time Dynamic Hand Gesture Recognition System Using Kinect Sensor," in </a:t>
            </a:r>
            <a:r>
              <a:rPr lang="en-US" sz="900" i="1" dirty="0"/>
              <a:t>IEEE Conference on Robotics and </a:t>
            </a:r>
            <a:r>
              <a:rPr lang="en-US" sz="900" i="1" dirty="0" err="1"/>
              <a:t>Biomimetics</a:t>
            </a:r>
            <a:r>
              <a:rPr lang="en-US" sz="900" dirty="0"/>
              <a:t>, Zhuhai, 2015.</a:t>
            </a:r>
            <a:endParaRPr lang="en-GB" sz="9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717956"/>
              </p:ext>
            </p:extLst>
          </p:nvPr>
        </p:nvGraphicFramePr>
        <p:xfrm>
          <a:off x="5126037" y="1264765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491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5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Implementasi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9507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52400"/>
            <a:ext cx="685799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</a:t>
            </a:r>
            <a:r>
              <a:rPr lang="en-US" b="1" dirty="0"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Fitur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7171" name="Picture 3" descr="E:\Kuliah\TUGAS AKHIR\TABI\BAHAN BUKU\Flowchart Ekstraksi Fitur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90675"/>
            <a:ext cx="5257801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 flipH="1" flipV="1">
            <a:off x="8001000" y="0"/>
            <a:ext cx="1143000" cy="6852138"/>
            <a:chOff x="0" y="0"/>
            <a:chExt cx="914400" cy="6400800"/>
          </a:xfrm>
        </p:grpSpPr>
        <p:sp>
          <p:nvSpPr>
            <p:cNvPr id="13" name="Isosceles Triangle 1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15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143000" cy="6852138"/>
            <a:chOff x="0" y="0"/>
            <a:chExt cx="914400" cy="6400800"/>
          </a:xfrm>
        </p:grpSpPr>
        <p:sp>
          <p:nvSpPr>
            <p:cNvPr id="3" name="Isosceles Triangle 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62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5866"/>
            <a:ext cx="9144001" cy="6863869"/>
            <a:chOff x="0" y="-5866"/>
            <a:chExt cx="9144001" cy="6863869"/>
          </a:xfrm>
        </p:grpSpPr>
        <p:sp>
          <p:nvSpPr>
            <p:cNvPr id="10" name="Isosceles Triangle 9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16200000">
              <a:off x="3809998" y="1524001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066800"/>
              <a:ext cx="6781801" cy="480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5400000">
              <a:off x="5181600" y="2667000"/>
              <a:ext cx="4800600" cy="1600200"/>
            </a:xfrm>
            <a:prstGeom prst="triangle">
              <a:avLst>
                <a:gd name="adj" fmla="val 5024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391401" cy="1066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Antarmuka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6146" name="Picture 2" descr="E:\Kuliah\TUGAS AKHIR\TABI\BAHAN BUKU\Aplikasi\Penulis\0. Prep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38842"/>
            <a:ext cx="6248400" cy="38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29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5862"/>
            <a:ext cx="9144000" cy="6863862"/>
            <a:chOff x="0" y="-5862"/>
            <a:chExt cx="9144000" cy="6863862"/>
          </a:xfrm>
        </p:grpSpPr>
        <p:sp>
          <p:nvSpPr>
            <p:cNvPr id="20" name="Rectangle 19"/>
            <p:cNvSpPr/>
            <p:nvPr/>
          </p:nvSpPr>
          <p:spPr>
            <a:xfrm>
              <a:off x="0" y="-5862"/>
              <a:ext cx="7162800" cy="44254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90800" y="2819400"/>
              <a:ext cx="6553200" cy="4038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8200" y="-5862"/>
              <a:ext cx="685800" cy="6857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6324600"/>
              <a:ext cx="25908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947496"/>
            <a:ext cx="5029200" cy="1743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ISOCTEUR" pitchFamily="49" charset="0"/>
              </a:rPr>
              <a:t>Training Data</a:t>
            </a:r>
            <a:endParaRPr lang="en-GB" sz="6600" b="1" dirty="0">
              <a:latin typeface="ISOCTEU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016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5334000" cy="1143000"/>
          </a:xfrm>
        </p:spPr>
        <p:txBody>
          <a:bodyPr/>
          <a:lstStyle/>
          <a:p>
            <a:r>
              <a:rPr lang="en-US" b="1" dirty="0" err="1" smtClean="0"/>
              <a:t>Klasifikasi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Statis</a:t>
            </a:r>
            <a:endParaRPr lang="en-GB" b="1" dirty="0"/>
          </a:p>
        </p:txBody>
      </p:sp>
      <p:pic>
        <p:nvPicPr>
          <p:cNvPr id="10242" name="Picture 2" descr="E:\Kuliah\TUGAS AKHIR\TABI\BAHAN BUKU\Decision Tree 10 Sta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886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96200" y="0"/>
            <a:ext cx="1447800" cy="6852138"/>
            <a:chOff x="7696200" y="0"/>
            <a:chExt cx="1447800" cy="6852138"/>
          </a:xfrm>
        </p:grpSpPr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69620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560055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62" y="1"/>
            <a:ext cx="9136184" cy="1143000"/>
            <a:chOff x="5862" y="1"/>
            <a:chExt cx="9136184" cy="1143000"/>
          </a:xfrm>
        </p:grpSpPr>
        <p:sp>
          <p:nvSpPr>
            <p:cNvPr id="23" name="Isosceles Triangle 22"/>
            <p:cNvSpPr/>
            <p:nvPr/>
          </p:nvSpPr>
          <p:spPr>
            <a:xfrm rot="10800000">
              <a:off x="6858000" y="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8000023" y="1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 rot="5400000">
              <a:off x="2860431" y="-2854568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Klasifikasi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Fitur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Dinamis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9166"/>
              </p:ext>
            </p:extLst>
          </p:nvPr>
        </p:nvGraphicFramePr>
        <p:xfrm>
          <a:off x="381000" y="2514600"/>
          <a:ext cx="854498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Visio" r:id="rId3" imgW="23907839" imgH="7886523" progId="Visio.Drawing.15">
                  <p:embed/>
                </p:oleObj>
              </mc:Choice>
              <mc:Fallback>
                <p:oleObj name="Visio" r:id="rId3" imgW="23907839" imgH="78865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14600"/>
                        <a:ext cx="8544983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-976" y="5715000"/>
            <a:ext cx="9144976" cy="1143001"/>
            <a:chOff x="-976" y="5715000"/>
            <a:chExt cx="9144976" cy="1143001"/>
          </a:xfrm>
        </p:grpSpPr>
        <p:grpSp>
          <p:nvGrpSpPr>
            <p:cNvPr id="6" name="Group 5"/>
            <p:cNvGrpSpPr/>
            <p:nvPr/>
          </p:nvGrpSpPr>
          <p:grpSpPr>
            <a:xfrm rot="5400000" flipH="1" flipV="1">
              <a:off x="5146431" y="2860431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 rot="10800000" flipH="1" flipV="1">
              <a:off x="1141047" y="571500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 flipH="1" flipV="1">
              <a:off x="-976" y="5715000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990098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096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G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D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P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R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T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673828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Pendahuluan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Pengenalan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Bahasa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Isyarat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Rumusan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Masalah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Tujaun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Manfaat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3640" y="1926788"/>
            <a:ext cx="2133600" cy="677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Ekstraksi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Fitur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Statis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Ekstraksi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Fitur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Dinamis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0440" y="2895600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Implementasi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Implementasi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kstraksi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itur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Implementasi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ntarmuka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Training Data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Testing Data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7240" y="4191000"/>
            <a:ext cx="2133600" cy="984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Skenario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Pengujian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Video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Uji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Coba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Hasil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Uji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Coba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4040" y="5467142"/>
            <a:ext cx="2133600" cy="677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Akhir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</a:rPr>
              <a:t>Kesimpulan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-- Saran</a:t>
            </a:r>
          </a:p>
        </p:txBody>
      </p:sp>
    </p:spTree>
    <p:extLst>
      <p:ext uri="{BB962C8B-B14F-4D97-AF65-F5344CB8AC3E}">
        <p14:creationId xmlns:p14="http://schemas.microsoft.com/office/powerpoint/2010/main" val="408619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20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-152400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Testing Data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1266" name="Picture 2" descr="E:\Kuliah\TUGAS AKHIR\TABI\BAHAN BUKU\Flowchart Testing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895600" cy="56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4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Uji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Coba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9363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371600"/>
            <a:ext cx="24384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743200"/>
            <a:ext cx="670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5x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dilakukkan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/>
              <a:t>model tree </a:t>
            </a:r>
            <a:r>
              <a:rPr lang="en-US" dirty="0" smtClean="0"/>
              <a:t>A </a:t>
            </a:r>
            <a:r>
              <a:rPr lang="en-US" dirty="0" err="1" smtClean="0"/>
              <a:t>yaitu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diklasifikasikan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bersamaan</a:t>
            </a:r>
            <a:r>
              <a:rPr lang="en-US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/>
              <a:t>model tree B  </a:t>
            </a:r>
            <a:r>
              <a:rPr lang="en-US" dirty="0" err="1" smtClean="0"/>
              <a:t>yaitu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dikelompokkan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,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model tree </a:t>
            </a:r>
            <a:r>
              <a:rPr lang="en-US" dirty="0" err="1" smtClean="0"/>
              <a:t>akhir</a:t>
            </a:r>
            <a:r>
              <a:rPr lang="en-US" dirty="0" smtClean="0"/>
              <a:t>.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22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4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20" y="426722"/>
            <a:ext cx="475028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Skenario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23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905000" y="1713035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1905000" y="2284046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26" name="Rectangle 25"/>
          <p:cNvSpPr/>
          <p:nvPr/>
        </p:nvSpPr>
        <p:spPr>
          <a:xfrm>
            <a:off x="1905000" y="2895600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1905000" y="3420320"/>
            <a:ext cx="914400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1905000" y="3991331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32" name="Rectangle 31"/>
          <p:cNvSpPr/>
          <p:nvPr/>
        </p:nvSpPr>
        <p:spPr>
          <a:xfrm>
            <a:off x="1904999" y="4602885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5" name="Oval 4"/>
          <p:cNvSpPr/>
          <p:nvPr/>
        </p:nvSpPr>
        <p:spPr>
          <a:xfrm>
            <a:off x="4343400" y="4349030"/>
            <a:ext cx="990600" cy="9587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Model Tree</a:t>
            </a:r>
            <a:endParaRPr lang="en-GB" sz="1400" dirty="0"/>
          </a:p>
        </p:txBody>
      </p:sp>
      <p:cxnSp>
        <p:nvCxnSpPr>
          <p:cNvPr id="48" name="Straight Connector 47"/>
          <p:cNvCxnSpPr>
            <a:stCxn id="5" idx="0"/>
          </p:cNvCxnSpPr>
          <p:nvPr/>
        </p:nvCxnSpPr>
        <p:spPr>
          <a:xfrm flipH="1" flipV="1">
            <a:off x="1752600" y="1981200"/>
            <a:ext cx="3086100" cy="23678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H="1" flipV="1">
            <a:off x="3124200" y="1905000"/>
            <a:ext cx="17145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5" idx="0"/>
          </p:cNvCxnSpPr>
          <p:nvPr/>
        </p:nvCxnSpPr>
        <p:spPr>
          <a:xfrm flipH="1" flipV="1">
            <a:off x="4191000" y="1905000"/>
            <a:ext cx="6477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0"/>
          </p:cNvCxnSpPr>
          <p:nvPr/>
        </p:nvCxnSpPr>
        <p:spPr>
          <a:xfrm flipV="1">
            <a:off x="4838700" y="1905000"/>
            <a:ext cx="5715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" idx="0"/>
          </p:cNvCxnSpPr>
          <p:nvPr/>
        </p:nvCxnSpPr>
        <p:spPr>
          <a:xfrm flipV="1">
            <a:off x="4838700" y="1905000"/>
            <a:ext cx="19431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" idx="0"/>
          </p:cNvCxnSpPr>
          <p:nvPr/>
        </p:nvCxnSpPr>
        <p:spPr>
          <a:xfrm flipV="1">
            <a:off x="4838700" y="1905000"/>
            <a:ext cx="3162300" cy="24440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10250" y="5791200"/>
            <a:ext cx="143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Model Tree A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90721" y="2993111"/>
            <a:ext cx="923885" cy="893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Tree </a:t>
            </a:r>
            <a:r>
              <a:rPr lang="en-US" sz="1100" dirty="0" err="1" smtClean="0"/>
              <a:t>Statis</a:t>
            </a:r>
            <a:endParaRPr lang="en-GB" sz="1100" dirty="0"/>
          </a:p>
        </p:txBody>
      </p:sp>
      <p:sp>
        <p:nvSpPr>
          <p:cNvPr id="61" name="Oval 60"/>
          <p:cNvSpPr/>
          <p:nvPr/>
        </p:nvSpPr>
        <p:spPr>
          <a:xfrm>
            <a:off x="6315114" y="2993110"/>
            <a:ext cx="923886" cy="8930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Tree </a:t>
            </a:r>
            <a:r>
              <a:rPr lang="en-US" sz="1100" dirty="0" err="1" smtClean="0"/>
              <a:t>Dinamis</a:t>
            </a:r>
            <a:endParaRPr lang="en-GB" sz="1100" dirty="0"/>
          </a:p>
        </p:txBody>
      </p:sp>
      <p:cxnSp>
        <p:nvCxnSpPr>
          <p:cNvPr id="63" name="Straight Connector 62"/>
          <p:cNvCxnSpPr>
            <a:stCxn id="60" idx="4"/>
            <a:endCxn id="5" idx="0"/>
          </p:cNvCxnSpPr>
          <p:nvPr/>
        </p:nvCxnSpPr>
        <p:spPr>
          <a:xfrm>
            <a:off x="3152664" y="3886199"/>
            <a:ext cx="1686036" cy="462831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1" idx="4"/>
            <a:endCxn id="5" idx="0"/>
          </p:cNvCxnSpPr>
          <p:nvPr/>
        </p:nvCxnSpPr>
        <p:spPr>
          <a:xfrm flipH="1">
            <a:off x="4838700" y="3886199"/>
            <a:ext cx="1938357" cy="462831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0"/>
          </p:cNvCxnSpPr>
          <p:nvPr/>
        </p:nvCxnSpPr>
        <p:spPr>
          <a:xfrm flipH="1" flipV="1">
            <a:off x="1752600" y="1981200"/>
            <a:ext cx="1400064" cy="10119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0"/>
          </p:cNvCxnSpPr>
          <p:nvPr/>
        </p:nvCxnSpPr>
        <p:spPr>
          <a:xfrm flipH="1" flipV="1">
            <a:off x="3124200" y="1905000"/>
            <a:ext cx="28464" cy="10881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0" idx="0"/>
          </p:cNvCxnSpPr>
          <p:nvPr/>
        </p:nvCxnSpPr>
        <p:spPr>
          <a:xfrm flipV="1">
            <a:off x="3152664" y="1905000"/>
            <a:ext cx="1038336" cy="108811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0"/>
          </p:cNvCxnSpPr>
          <p:nvPr/>
        </p:nvCxnSpPr>
        <p:spPr>
          <a:xfrm flipH="1" flipV="1">
            <a:off x="5410200" y="1905000"/>
            <a:ext cx="1366857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0"/>
          </p:cNvCxnSpPr>
          <p:nvPr/>
        </p:nvCxnSpPr>
        <p:spPr>
          <a:xfrm flipV="1">
            <a:off x="6777057" y="1905000"/>
            <a:ext cx="0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0"/>
          </p:cNvCxnSpPr>
          <p:nvPr/>
        </p:nvCxnSpPr>
        <p:spPr>
          <a:xfrm flipV="1">
            <a:off x="6777057" y="1905000"/>
            <a:ext cx="1223943" cy="108811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810250" y="5791200"/>
            <a:ext cx="14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Model Tree B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7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6614 0.004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2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20052 -0.079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39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33386 -0.1682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4" y="-842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48334 -0.2449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1224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0.0842 -0.3280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1641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0.61753 -0.4171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8" y="-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2 -0.32801 L 0.3342 -0.3280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86 -0.16828 L 0.08386 -0.1682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5" grpId="0" animBg="1"/>
      <p:bldP spid="59" grpId="1"/>
      <p:bldP spid="59" grpId="2"/>
      <p:bldP spid="60" grpId="0" animBg="1"/>
      <p:bldP spid="61" grpId="0" animBg="1"/>
      <p:bldP spid="86" grpId="0"/>
      <p:bldP spid="8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79480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Penguji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1" y="2451080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1 </a:t>
            </a:r>
            <a:r>
              <a:rPr lang="en-US" dirty="0"/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 smtClean="0"/>
              <a:t>Pengujian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smtClean="0"/>
              <a:t>model </a:t>
            </a:r>
            <a:r>
              <a:rPr lang="en-US" i="1" dirty="0" smtClean="0"/>
              <a:t>tree</a:t>
            </a:r>
            <a:r>
              <a:rPr lang="en-US" dirty="0" smtClean="0"/>
              <a:t> </a:t>
            </a:r>
            <a:r>
              <a:rPr lang="en-US" dirty="0" smtClean="0"/>
              <a:t>A,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2 </a:t>
            </a:r>
            <a:r>
              <a:rPr lang="en-US" dirty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i="1" dirty="0"/>
              <a:t>tree </a:t>
            </a:r>
            <a:r>
              <a:rPr lang="en-US" dirty="0" smtClean="0"/>
              <a:t>B</a:t>
            </a:r>
            <a:r>
              <a:rPr lang="en-US" dirty="0" smtClean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5"/>
                </a:solidFill>
              </a:rPr>
              <a:t>Skenario</a:t>
            </a:r>
            <a:r>
              <a:rPr lang="en-US" dirty="0" smtClean="0">
                <a:solidFill>
                  <a:schemeClr val="accent5"/>
                </a:solidFill>
              </a:rPr>
              <a:t> 3 </a:t>
            </a:r>
            <a:r>
              <a:rPr lang="en-US" dirty="0" smtClean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/>
              <a:t>model </a:t>
            </a:r>
            <a:r>
              <a:rPr lang="en-US" i="1" dirty="0"/>
              <a:t>tree </a:t>
            </a:r>
            <a:r>
              <a:rPr lang="en-US" dirty="0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4 </a:t>
            </a:r>
            <a:r>
              <a:rPr lang="en-US" dirty="0" smtClean="0"/>
              <a:t>: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/>
              <a:t>model </a:t>
            </a:r>
            <a:r>
              <a:rPr lang="en-US" i="1" dirty="0"/>
              <a:t>tree </a:t>
            </a:r>
            <a:r>
              <a:rPr lang="en-US" dirty="0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smtClean="0"/>
              <a:t>161 cm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96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5867"/>
            <a:ext cx="9144001" cy="6863870"/>
            <a:chOff x="0" y="-5867"/>
            <a:chExt cx="9144001" cy="6863870"/>
          </a:xfrm>
        </p:grpSpPr>
        <p:sp>
          <p:nvSpPr>
            <p:cNvPr id="8" name="Rectangle 7"/>
            <p:cNvSpPr/>
            <p:nvPr/>
          </p:nvSpPr>
          <p:spPr>
            <a:xfrm>
              <a:off x="0" y="-5867"/>
              <a:ext cx="9144000" cy="6863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238"/>
            <a:ext cx="6096000" cy="9445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ISOCTEUR" pitchFamily="49" charset="0"/>
              </a:rPr>
              <a:t>Video </a:t>
            </a:r>
            <a:r>
              <a:rPr lang="en-US" dirty="0" err="1" smtClean="0">
                <a:latin typeface="ISOCTEUR" pitchFamily="49" charset="0"/>
              </a:rPr>
              <a:t>Percobaan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4" name="Testing Penul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39" y="1230229"/>
            <a:ext cx="7942262" cy="4461752"/>
          </a:xfrm>
        </p:spPr>
      </p:pic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07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7315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0200" y="398585"/>
              <a:ext cx="754380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Hasil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Uji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Coba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017163"/>
              </p:ext>
            </p:extLst>
          </p:nvPr>
        </p:nvGraphicFramePr>
        <p:xfrm>
          <a:off x="269631" y="1600200"/>
          <a:ext cx="8382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04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27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3583"/>
              </p:ext>
            </p:extLst>
          </p:nvPr>
        </p:nvGraphicFramePr>
        <p:xfrm>
          <a:off x="152415" y="2339002"/>
          <a:ext cx="8762985" cy="3316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89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  <a:gridCol w="407976"/>
              </a:tblGrid>
              <a:tr h="152400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Target </a:t>
                      </a:r>
                      <a:r>
                        <a:rPr lang="en-GB" sz="700" u="none" strike="noStrike" dirty="0" err="1">
                          <a:effectLst/>
                        </a:rPr>
                        <a:t>Kelas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52401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43000" y="1447800"/>
            <a:ext cx="71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2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penulis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179 cm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0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28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143001" y="1447800"/>
            <a:ext cx="736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3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42043"/>
              </p:ext>
            </p:extLst>
          </p:nvPr>
        </p:nvGraphicFramePr>
        <p:xfrm>
          <a:off x="163909" y="2303420"/>
          <a:ext cx="8675283" cy="3182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98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  <a:gridCol w="404285"/>
              </a:tblGrid>
              <a:tr h="141253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Target Kelas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44455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Bingkai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2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5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25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92" marR="5992" marT="59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441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29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143001" y="1437736"/>
            <a:ext cx="736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Skenario</a:t>
            </a:r>
            <a:r>
              <a:rPr lang="en-US" dirty="0" smtClean="0"/>
              <a:t> 4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161 cm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99815"/>
              </p:ext>
            </p:extLst>
          </p:nvPr>
        </p:nvGraphicFramePr>
        <p:xfrm>
          <a:off x="270302" y="2331567"/>
          <a:ext cx="8721294" cy="3288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559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  <a:gridCol w="406035"/>
              </a:tblGrid>
              <a:tr h="149552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/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Target Kelas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9552">
                <a:tc gridSpan="2" vMerge="1"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b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Badan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 err="1">
                          <a:effectLst/>
                        </a:rPr>
                        <a:t>Besar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Hasil Uji Coba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Badan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Besar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Bingkai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Bingung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Bola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Kijang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Rujuk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Samping 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Sempit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4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Topeng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Ada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Botol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Gang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Geledeg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Hai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Hamba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Hormat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Jendral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5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43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Ketua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5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Wadah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u="none" strike="noStrike" dirty="0">
                          <a:effectLst/>
                        </a:rPr>
                        <a:t>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7" marR="5987" marT="59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018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94403" y="1475224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057400"/>
            <a:ext cx="7162800" cy="2895600"/>
          </a:xfrm>
          <a:noFill/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Pendahuluan</a:t>
            </a:r>
            <a:endParaRPr lang="en-GB" sz="60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06496" y="6489951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0981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197184" y="1043659"/>
            <a:ext cx="7033222" cy="2729874"/>
            <a:chOff x="1272578" y="1142023"/>
            <a:chExt cx="7033222" cy="2729874"/>
          </a:xfrm>
        </p:grpSpPr>
        <p:sp>
          <p:nvSpPr>
            <p:cNvPr id="30" name="Rectangle 29"/>
            <p:cNvSpPr/>
            <p:nvPr/>
          </p:nvSpPr>
          <p:spPr>
            <a:xfrm>
              <a:off x="1447800" y="1142023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72578" y="1371600"/>
              <a:ext cx="6729671" cy="2465129"/>
              <a:chOff x="1219200" y="1418859"/>
              <a:chExt cx="6729671" cy="246512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03147" y="1418859"/>
                <a:ext cx="6145724" cy="2465129"/>
                <a:chOff x="1656329" y="1611341"/>
                <a:chExt cx="4238430" cy="1627122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791173" y="2588384"/>
                  <a:ext cx="1103586" cy="6500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 algn="ctr"/>
                  <a:r>
                    <a:rPr lang="en-US" sz="2800" dirty="0" err="1" smtClean="0">
                      <a:solidFill>
                        <a:schemeClr val="accent5"/>
                      </a:solidFill>
                    </a:rPr>
                    <a:t>Badan</a:t>
                  </a:r>
                  <a:endParaRPr lang="en-US" sz="2800" dirty="0" smtClean="0">
                    <a:solidFill>
                      <a:schemeClr val="accent5"/>
                    </a:solidFill>
                  </a:endParaRPr>
                </a:p>
                <a:p>
                  <a:pPr lvl="1" algn="ctr"/>
                  <a:r>
                    <a:rPr lang="en-US" sz="1600" dirty="0" smtClean="0"/>
                    <a:t>12/15</a:t>
                  </a:r>
                  <a:r>
                    <a:rPr lang="en-US" sz="1400" dirty="0"/>
                    <a:t>	</a:t>
                  </a:r>
                </a:p>
              </p:txBody>
            </p:sp>
            <p:pic>
              <p:nvPicPr>
                <p:cNvPr id="17410" name="Picture 2" descr="E:\Kuliah\TUGAS AKHIR\TABI\Laporan\BAHAN BUKU\Dinamis\Badan.bmp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0221" y="1622525"/>
                  <a:ext cx="844538" cy="9235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11" name="Picture 3" descr="E:\Kuliah\TUGAS AKHIR\TABI\Laporan\BAHAN BUKU\Dinamis\Bingkai.bmp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4480" y="1622526"/>
                  <a:ext cx="861644" cy="9235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12" name="Picture 4" descr="E:\Kuliah\TUGAS AKHIR\TABI\Laporan\BAHAN BUKU\Dinamis\Bola.bmp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6329" y="1611341"/>
                  <a:ext cx="818202" cy="9738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1219200" y="2911457"/>
                <a:ext cx="1828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800" dirty="0" smtClean="0">
                    <a:solidFill>
                      <a:schemeClr val="accent5"/>
                    </a:solidFill>
                  </a:rPr>
                  <a:t>Bola</a:t>
                </a:r>
              </a:p>
              <a:p>
                <a:pPr lvl="1" algn="ctr"/>
                <a:r>
                  <a:rPr lang="en-US" sz="1600" dirty="0" smtClean="0"/>
                  <a:t>11/15</a:t>
                </a:r>
                <a:endParaRPr lang="en-US" sz="1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679616" y="2893278"/>
                <a:ext cx="1994140" cy="984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800" dirty="0" err="1" smtClean="0">
                    <a:solidFill>
                      <a:schemeClr val="accent5"/>
                    </a:solidFill>
                  </a:rPr>
                  <a:t>Bingkai</a:t>
                </a:r>
                <a:r>
                  <a:rPr lang="en-US" sz="2800" dirty="0" smtClean="0">
                    <a:solidFill>
                      <a:schemeClr val="accent5"/>
                    </a:solidFill>
                  </a:rPr>
                  <a:t> </a:t>
                </a:r>
              </a:p>
              <a:p>
                <a:pPr lvl="1" algn="ctr"/>
                <a:r>
                  <a:rPr lang="en-US" sz="1600" dirty="0" smtClean="0"/>
                  <a:t>11/15</a:t>
                </a:r>
                <a:r>
                  <a:rPr lang="en-US" sz="1400" dirty="0"/>
                  <a:t>	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372406" y="3852158"/>
            <a:ext cx="6858000" cy="2729874"/>
            <a:chOff x="1372406" y="3852158"/>
            <a:chExt cx="6858000" cy="2729874"/>
          </a:xfrm>
        </p:grpSpPr>
        <p:sp>
          <p:nvSpPr>
            <p:cNvPr id="38" name="Rectangle 37"/>
            <p:cNvSpPr/>
            <p:nvPr/>
          </p:nvSpPr>
          <p:spPr>
            <a:xfrm>
              <a:off x="1372406" y="3852158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6564" y="5710115"/>
              <a:ext cx="1653169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Topeng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/>
                <a:t>10/15	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62600" y="5710116"/>
              <a:ext cx="164908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Bingung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8/15</a:t>
              </a:r>
              <a:endParaRPr lang="en-US" sz="1400" dirty="0">
                <a:solidFill>
                  <a:schemeClr val="accent5"/>
                </a:solidFill>
              </a:endParaRPr>
            </a:p>
          </p:txBody>
        </p:sp>
        <p:pic>
          <p:nvPicPr>
            <p:cNvPr id="17413" name="Picture 5" descr="E:\Kuliah\TUGAS AKHIR\TABI\Laporan\BAHAN BUKU\Dinamis\Topeng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4092761"/>
              <a:ext cx="1245667" cy="1546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E:\Kuliah\TUGAS AKHIR\TABI\Laporan\BAHAN BUKU\Dinamis\Bingung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875" y="4154217"/>
              <a:ext cx="1263808" cy="155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701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377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Hasil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31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420657" y="1049263"/>
            <a:ext cx="6858000" cy="2729874"/>
            <a:chOff x="1420657" y="1049263"/>
            <a:chExt cx="6858000" cy="2729874"/>
          </a:xfrm>
        </p:grpSpPr>
        <p:sp>
          <p:nvSpPr>
            <p:cNvPr id="35" name="Rectangle 34"/>
            <p:cNvSpPr/>
            <p:nvPr/>
          </p:nvSpPr>
          <p:spPr>
            <a:xfrm>
              <a:off x="1420657" y="1049263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81200" y="2667000"/>
              <a:ext cx="11430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>
                  <a:solidFill>
                    <a:schemeClr val="accent5"/>
                  </a:solidFill>
                </a:rPr>
                <a:t>Ada </a:t>
              </a:r>
              <a:endParaRPr lang="en-US" sz="2400" dirty="0" smtClean="0">
                <a:solidFill>
                  <a:schemeClr val="accent5"/>
                </a:solidFill>
              </a:endParaRPr>
            </a:p>
            <a:p>
              <a:pPr lvl="1" algn="ctr"/>
              <a:r>
                <a:rPr lang="en-US" sz="1400" dirty="0" smtClean="0"/>
                <a:t>9/15</a:t>
              </a:r>
              <a:endParaRPr lang="en-US" sz="1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10000" y="2668438"/>
              <a:ext cx="15240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smtClean="0">
                  <a:solidFill>
                    <a:schemeClr val="accent5"/>
                  </a:solidFill>
                </a:rPr>
                <a:t>Gang </a:t>
              </a:r>
            </a:p>
            <a:p>
              <a:pPr lvl="1" algn="ctr"/>
              <a:r>
                <a:rPr lang="en-US" sz="1400" dirty="0" smtClean="0"/>
                <a:t>14/15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67824" y="2668438"/>
              <a:ext cx="1502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Botol</a:t>
              </a:r>
              <a:r>
                <a:rPr lang="en-US" sz="2400" dirty="0">
                  <a:solidFill>
                    <a:schemeClr val="accent5"/>
                  </a:solidFill>
                </a:rPr>
                <a:t/>
              </a:r>
              <a:br>
                <a:rPr lang="en-US" sz="2400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13/15</a:t>
              </a:r>
              <a:endParaRPr lang="en-US" sz="1400" dirty="0"/>
            </a:p>
          </p:txBody>
        </p:sp>
        <p:pic>
          <p:nvPicPr>
            <p:cNvPr id="18434" name="Picture 2" descr="E:\Kuliah\TUGAS AKHIR\TABI\Laporan\BAHAN BUKU\Statis\ada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071" y="1295400"/>
              <a:ext cx="1268657" cy="1373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5" name="Picture 3" descr="E:\Kuliah\TUGAS AKHIR\TABI\Laporan\BAHAN BUKU\Statis\botol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878" y="1347212"/>
              <a:ext cx="1120956" cy="133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E:\Kuliah\TUGAS AKHIR\TABI\Laporan\BAHAN BUKU\Statis\gang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978" y="1345204"/>
              <a:ext cx="1189358" cy="1321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420657" y="3922209"/>
            <a:ext cx="6858000" cy="2729874"/>
            <a:chOff x="1420657" y="3922209"/>
            <a:chExt cx="6858000" cy="2729874"/>
          </a:xfrm>
        </p:grpSpPr>
        <p:sp>
          <p:nvSpPr>
            <p:cNvPr id="51" name="Rectangle 50"/>
            <p:cNvSpPr/>
            <p:nvPr/>
          </p:nvSpPr>
          <p:spPr>
            <a:xfrm>
              <a:off x="1420657" y="3922209"/>
              <a:ext cx="6858000" cy="272987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53528" y="5668572"/>
              <a:ext cx="17907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 smtClean="0">
                  <a:solidFill>
                    <a:schemeClr val="accent5"/>
                  </a:solidFill>
                </a:rPr>
                <a:t>Jendral</a:t>
              </a:r>
              <a:r>
                <a:rPr lang="en-US" sz="2400" dirty="0" smtClean="0">
                  <a:solidFill>
                    <a:schemeClr val="accent5"/>
                  </a:solidFill>
                </a:rPr>
                <a:t> </a:t>
              </a:r>
              <a:r>
                <a:rPr lang="en-US" dirty="0">
                  <a:solidFill>
                    <a:schemeClr val="accent5"/>
                  </a:solidFill>
                </a:rPr>
                <a:t/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sz="1400" dirty="0" smtClean="0"/>
                <a:t>15/15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81200" y="5633936"/>
              <a:ext cx="21336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dirty="0" err="1">
                  <a:solidFill>
                    <a:schemeClr val="accent5"/>
                  </a:solidFill>
                </a:rPr>
                <a:t>Wadah</a:t>
              </a:r>
              <a:r>
                <a:rPr lang="en-US" sz="2400" dirty="0">
                  <a:solidFill>
                    <a:schemeClr val="accent5"/>
                  </a:solidFill>
                </a:rPr>
                <a:t> </a:t>
              </a:r>
              <a:r>
                <a:rPr lang="en-US" sz="2400" dirty="0" smtClean="0">
                  <a:solidFill>
                    <a:schemeClr val="accent5"/>
                  </a:solidFill>
                </a:rPr>
                <a:t/>
              </a:r>
              <a:br>
                <a:rPr lang="en-US" sz="2400" dirty="0" smtClean="0">
                  <a:solidFill>
                    <a:schemeClr val="accent5"/>
                  </a:solidFill>
                </a:rPr>
              </a:br>
              <a:r>
                <a:rPr lang="en-US" sz="1400" dirty="0" smtClean="0"/>
                <a:t>8/15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pic>
          <p:nvPicPr>
            <p:cNvPr id="18437" name="Picture 5" descr="E:\Kuliah\TUGAS AKHIR\TABI\Laporan\BAHAN BUKU\Statis\wadah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107" y="4195763"/>
              <a:ext cx="1246187" cy="14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8" name="Picture 6" descr="E:\Kuliah\TUGAS AKHIR\TABI\Laporan\BAHAN BUKU\Statis\jendral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824" y="4247257"/>
              <a:ext cx="1103413" cy="146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89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Kesimpulan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32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389869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59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21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7 </a:t>
            </a:r>
            <a:r>
              <a:rPr lang="en-US" dirty="0" err="1" smtClean="0"/>
              <a:t>vektor</a:t>
            </a:r>
            <a:r>
              <a:rPr lang="en-US" dirty="0" smtClean="0"/>
              <a:t> 2D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6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telapak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38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2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Ketepatan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berdiri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proses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testing</a:t>
            </a:r>
            <a:r>
              <a:rPr lang="en-US" dirty="0" smtClean="0"/>
              <a:t> data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Akurasi</a:t>
            </a:r>
            <a:r>
              <a:rPr lang="en-US" dirty="0" smtClean="0"/>
              <a:t> rata-rata yang </a:t>
            </a:r>
            <a:r>
              <a:rPr lang="en-US" dirty="0" err="1" smtClean="0"/>
              <a:t>didapat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83.67%</a:t>
            </a:r>
          </a:p>
        </p:txBody>
      </p:sp>
    </p:spTree>
    <p:extLst>
      <p:ext uri="{BB962C8B-B14F-4D97-AF65-F5344CB8AC3E}">
        <p14:creationId xmlns:p14="http://schemas.microsoft.com/office/powerpoint/2010/main" val="195171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Saran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33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437250"/>
            <a:ext cx="586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Memperbanyak</a:t>
            </a:r>
            <a:r>
              <a:rPr lang="en-US" dirty="0" smtClean="0"/>
              <a:t> data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i="1" dirty="0" smtClean="0"/>
              <a:t>skeleton joint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 data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i="1" dirty="0" smtClean="0"/>
              <a:t>classifier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2D </a:t>
            </a:r>
            <a:r>
              <a:rPr lang="en-US" dirty="0" err="1" smtClean="0"/>
              <a:t>melainkan</a:t>
            </a:r>
            <a:r>
              <a:rPr lang="en-US" dirty="0"/>
              <a:t> </a:t>
            </a:r>
            <a:r>
              <a:rPr lang="en-US" dirty="0" smtClean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11463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5943600" y="5862"/>
              <a:ext cx="3200400" cy="685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5862"/>
              <a:ext cx="1143000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0"/>
              <a:ext cx="16383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914400" cy="6852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228600" y="0"/>
              <a:ext cx="6934200" cy="685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1056542"/>
              <a:ext cx="4876800" cy="470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1" name="Isosceles Triangle 1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 flipV="1"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8" name="Isosceles Triangle 1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2767947" y="2946819"/>
            <a:ext cx="43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angle"/>
              <a:extrusionClr>
                <a:schemeClr val="accent5"/>
              </a:extrusionClr>
              <a:contourClr>
                <a:schemeClr val="accent5">
                  <a:lumMod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Terima</a:t>
            </a:r>
            <a:r>
              <a:rPr lang="en-US" sz="5400" b="1" cap="all" spc="0" dirty="0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Kasih</a:t>
            </a:r>
            <a:endParaRPr lang="en-US" sz="5400" b="1" cap="all" spc="0" dirty="0" smtClean="0">
              <a:ln/>
              <a:solidFill>
                <a:schemeClr val="accent5">
                  <a:lumMod val="60000"/>
                  <a:lumOff val="40000"/>
                </a:schemeClr>
              </a:solidFill>
              <a:effectLst>
                <a:glow rad="139700">
                  <a:schemeClr val="accent5">
                    <a:lumMod val="20000"/>
                    <a:lumOff val="80000"/>
                  </a:schemeClr>
                </a:glow>
                <a:outerShdw blurRad="19685" dist="12700" dir="5400000" algn="tl" rotWithShape="0">
                  <a:schemeClr val="accent5">
                    <a:lumMod val="60000"/>
                    <a:lumOff val="4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058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34000" y="-1"/>
            <a:ext cx="381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460" y="152400"/>
            <a:ext cx="3406140" cy="1721151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B A H A S A</a:t>
            </a:r>
            <a:b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</a:br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I S Y A R A T</a:t>
            </a:r>
            <a:endParaRPr lang="en-GB" b="1" dirty="0">
              <a:solidFill>
                <a:schemeClr val="accent5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62890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Media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Komunikasi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Sistem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Bahasa Indonesia (SIBI)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Terdiri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dari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dua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kategori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10800000">
            <a:off x="0" y="0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505200" y="5181599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276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4953000" cy="12954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/>
            </a:r>
            <a:b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</a:b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Statis</a:t>
            </a:r>
            <a:endParaRPr lang="en-GB" sz="36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14160" y="27136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Yohanes</a:t>
            </a:r>
            <a:r>
              <a:rPr lang="en-US" dirty="0" smtClean="0">
                <a:latin typeface="ISOCTEUR" pitchFamily="49" charset="0"/>
              </a:rPr>
              <a:t> Aditya </a:t>
            </a:r>
            <a:r>
              <a:rPr lang="en-US" dirty="0" err="1" smtClean="0">
                <a:latin typeface="ISOCTEUR" pitchFamily="49" charset="0"/>
              </a:rPr>
              <a:t>Sutanto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EA6B07-5FF1-45E5-98AB-995C2CBB275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328"/>
          <a:stretch/>
        </p:blipFill>
        <p:spPr>
          <a:xfrm>
            <a:off x="1394927" y="1981200"/>
            <a:ext cx="5158273" cy="3782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2195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40" y="152400"/>
            <a:ext cx="5482260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Dinamis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1531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Kuliah\TUGAS AKHIR\Referensi\TAkisgan-master\Laporan\Lampiran\Lampiran B\Yahya\Yahya Kij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" y="1828800"/>
            <a:ext cx="61680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274147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Yahya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Eka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Nugyasa</a:t>
            </a:r>
            <a:endParaRPr lang="en-GB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085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7086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R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umusan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 </a:t>
            </a:r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M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asalah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2860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mengintegrasikan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bahasa</a:t>
            </a:r>
            <a:r>
              <a:rPr lang="en-US" sz="2000" dirty="0" smtClean="0"/>
              <a:t> </a:t>
            </a:r>
            <a:r>
              <a:rPr lang="en-US" sz="2000" dirty="0" err="1" smtClean="0"/>
              <a:t>isyarat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integrasi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pengguna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  <a:endParaRPr lang="en-GB" sz="20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42694" y="0"/>
            <a:ext cx="70130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08419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-167817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647700" y="3429000"/>
              <a:ext cx="7848600" cy="3429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700" y="0"/>
              <a:ext cx="7848600" cy="3200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2947720"/>
              <a:ext cx="5105400" cy="27672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3000"/>
              <a:ext cx="5029200" cy="228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43000" y="162428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Mengintegrasi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ekstraksi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fitur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gerakan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tangan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Kinect 2.0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mengenali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isyarat</a:t>
            </a:r>
            <a:endParaRPr lang="en-GB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600" y="32004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M</a:t>
            </a:r>
            <a:br>
              <a:rPr lang="en-US" sz="2000" dirty="0" smtClean="0">
                <a:latin typeface="Broadway" pitchFamily="82" charset="0"/>
              </a:rPr>
            </a:br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  <a:p>
            <a:r>
              <a:rPr lang="en-US" sz="2000" dirty="0" smtClean="0">
                <a:latin typeface="Broadway" pitchFamily="82" charset="0"/>
              </a:rPr>
              <a:t>F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>
                <a:latin typeface="Broadway" pitchFamily="82" charset="0"/>
              </a:rPr>
              <a:t>T</a:t>
            </a:r>
            <a:endParaRPr lang="en-GB" sz="2000" dirty="0">
              <a:latin typeface="Broadway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7400" y="3781526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id-ID" dirty="0" smtClean="0">
                <a:solidFill>
                  <a:schemeClr val="accent5">
                    <a:lumMod val="50000"/>
                  </a:schemeClr>
                </a:solidFill>
              </a:rPr>
              <a:t>engenali </a:t>
            </a:r>
            <a:r>
              <a:rPr lang="id-ID" dirty="0">
                <a:solidFill>
                  <a:schemeClr val="accent5">
                    <a:lumMod val="50000"/>
                  </a:schemeClr>
                </a:solidFill>
              </a:rPr>
              <a:t>bahasa isyarat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isyarat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sehingga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membantu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tunarungu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berkomunikasi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normal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T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J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630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09900" y="0"/>
            <a:ext cx="6134100" cy="6858000"/>
            <a:chOff x="3009900" y="0"/>
            <a:chExt cx="61341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09900" y="381000"/>
              <a:ext cx="6134100" cy="6172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0"/>
              <a:ext cx="2743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295400"/>
            <a:ext cx="2895600" cy="3927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R BONNIE" pitchFamily="2" charset="0"/>
              </a:rPr>
              <a:t>G e r a k a n</a:t>
            </a:r>
            <a:r>
              <a:rPr lang="en-US" sz="4000" dirty="0">
                <a:latin typeface="AR BONNIE" pitchFamily="2" charset="0"/>
              </a:rPr>
              <a:t/>
            </a:r>
            <a:br>
              <a:rPr lang="en-US" sz="4000" dirty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B a h a s a</a:t>
            </a:r>
            <a:br>
              <a:rPr lang="en-US" sz="4000" dirty="0" smtClean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I s y a r a t</a:t>
            </a:r>
            <a:endParaRPr lang="en-GB" sz="4000" dirty="0">
              <a:latin typeface="AR BONNIE" pitchFamily="2" charset="0"/>
            </a:endParaRPr>
          </a:p>
        </p:txBody>
      </p:sp>
      <p:pic>
        <p:nvPicPr>
          <p:cNvPr id="1026" name="Picture 2" descr="E:\Kuliah\TUGAS AKHIR\TABI\BAHAN BUKU\Gambar 20 Ger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3886200" cy="5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3937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2339</TotalTime>
  <Words>2403</Words>
  <Application>Microsoft Office PowerPoint</Application>
  <PresentationFormat>On-screen Show (4:3)</PresentationFormat>
  <Paragraphs>1602</Paragraphs>
  <Slides>34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Visio</vt:lpstr>
      <vt:lpstr>Integrasi Ekstraksi Fitur Statis dan Dinamis Pada Gerakan Tangan Menggunakan Kinect 2.0 Untuk Mengenali Bahasa Isyarat Indonesia</vt:lpstr>
      <vt:lpstr>A G E N D A   P R E S E N T A S I</vt:lpstr>
      <vt:lpstr>Pendahuluan</vt:lpstr>
      <vt:lpstr>B A H A S A I S Y A R A T</vt:lpstr>
      <vt:lpstr>Bahasa Isyarat Statis</vt:lpstr>
      <vt:lpstr>Bahasa Isyarat Dinamis</vt:lpstr>
      <vt:lpstr>Rumusan Masalah</vt:lpstr>
      <vt:lpstr>PowerPoint Presentation</vt:lpstr>
      <vt:lpstr>G e r a k a n B a h a s a I s y a r a t</vt:lpstr>
      <vt:lpstr>Ekstraksi Fitur</vt:lpstr>
      <vt:lpstr>Ekstraksi Fitur Statis</vt:lpstr>
      <vt:lpstr>Ekstraksi Fitur Dinamis</vt:lpstr>
      <vt:lpstr>PowerPoint Presentation</vt:lpstr>
      <vt:lpstr>Implementasi</vt:lpstr>
      <vt:lpstr>Implementasi : Ekstraksi Fitur</vt:lpstr>
      <vt:lpstr>Implementasi : Antarmuka </vt:lpstr>
      <vt:lpstr>Training Data</vt:lpstr>
      <vt:lpstr>Klasifikasi Fitur Statis</vt:lpstr>
      <vt:lpstr>Klasifikasi Fitur Dinamis</vt:lpstr>
      <vt:lpstr>Testing Data</vt:lpstr>
      <vt:lpstr>Uji Coba</vt:lpstr>
      <vt:lpstr>Uji Coba</vt:lpstr>
      <vt:lpstr>Uji Coba : Skenario</vt:lpstr>
      <vt:lpstr>Uji Coba : Penguji</vt:lpstr>
      <vt:lpstr>Video Percobaan</vt:lpstr>
      <vt:lpstr>Hasil Uji Coba</vt:lpstr>
      <vt:lpstr>Hasil Uji Coba</vt:lpstr>
      <vt:lpstr>Hasil Uji Coba</vt:lpstr>
      <vt:lpstr>Hasil Uji Coba</vt:lpstr>
      <vt:lpstr>Hasil Uji Coba</vt:lpstr>
      <vt:lpstr>Hasil Uji Coba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Integrasi Ekstraksi Fitur Statis dan Dinamis Pada Gerakan Tangan Menggunakan Kinect 2.0 Untuk Mengenali Bahasa Isyarat Indonesia</dc:title>
  <dc:creator>Ignatius Benedict</dc:creator>
  <cp:lastModifiedBy>Ignatius Benedict</cp:lastModifiedBy>
  <cp:revision>106</cp:revision>
  <dcterms:created xsi:type="dcterms:W3CDTF">2017-12-28T07:09:36Z</dcterms:created>
  <dcterms:modified xsi:type="dcterms:W3CDTF">2018-01-08T01:04:12Z</dcterms:modified>
</cp:coreProperties>
</file>